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2"/>
    <p:sldMasterId id="2147483694" r:id="rId3"/>
  </p:sldMasterIdLst>
  <p:notesMasterIdLst>
    <p:notesMasterId r:id="rId13"/>
  </p:notesMasterIdLst>
  <p:sldIdLst>
    <p:sldId id="257" r:id="rId4"/>
    <p:sldId id="258" r:id="rId5"/>
    <p:sldId id="266" r:id="rId6"/>
    <p:sldId id="267" r:id="rId7"/>
    <p:sldId id="273" r:id="rId8"/>
    <p:sldId id="272" r:id="rId9"/>
    <p:sldId id="274" r:id="rId10"/>
    <p:sldId id="271" r:id="rId11"/>
    <p:sldId id="259" r:id="rId1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1C"/>
    <a:srgbClr val="232B5C"/>
    <a:srgbClr val="CC1A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 autoAdjust="0"/>
    <p:restoredTop sz="94694"/>
  </p:normalViewPr>
  <p:slideViewPr>
    <p:cSldViewPr snapToGrid="0">
      <p:cViewPr varScale="1">
        <p:scale>
          <a:sx n="60" d="100"/>
          <a:sy n="60" d="100"/>
        </p:scale>
        <p:origin x="844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3" tIns="48302" rIns="96603" bIns="4830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676"/>
          </a:xfrm>
          <a:prstGeom prst="rect">
            <a:avLst/>
          </a:prstGeom>
        </p:spPr>
        <p:txBody>
          <a:bodyPr vert="horz" lIns="96603" tIns="48302" rIns="96603" bIns="48302" rtlCol="0"/>
          <a:lstStyle>
            <a:lvl1pPr algn="r">
              <a:defRPr sz="1300"/>
            </a:lvl1pPr>
          </a:lstStyle>
          <a:p>
            <a:fld id="{7645B743-DA3D-4192-B884-DC2B19051EB4}" type="datetimeFigureOut">
              <a:rPr lang="en-US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3" tIns="48302" rIns="96603" bIns="4830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3" tIns="48302" rIns="96603" bIns="4830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5"/>
          </a:xfrm>
          <a:prstGeom prst="rect">
            <a:avLst/>
          </a:prstGeom>
        </p:spPr>
        <p:txBody>
          <a:bodyPr vert="horz" lIns="96603" tIns="48302" rIns="96603" bIns="4830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1" cy="502675"/>
          </a:xfrm>
          <a:prstGeom prst="rect">
            <a:avLst/>
          </a:prstGeom>
        </p:spPr>
        <p:txBody>
          <a:bodyPr vert="horz" lIns="96603" tIns="48302" rIns="96603" bIns="48302" rtlCol="0" anchor="b"/>
          <a:lstStyle>
            <a:lvl1pPr algn="r">
              <a:defRPr sz="1300"/>
            </a:lvl1pPr>
          </a:lstStyle>
          <a:p>
            <a:fld id="{FF6770D1-6529-4245-8077-A418171F60E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770D1-6529-4245-8077-A418171F60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92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770D1-6529-4245-8077-A418171F60E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32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770D1-6529-4245-8077-A418171F60E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35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770D1-6529-4245-8077-A418171F60E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37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770D1-6529-4245-8077-A418171F60E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63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770D1-6529-4245-8077-A418171F60E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5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232B5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2037363" cy="365125"/>
          </a:xfrm>
        </p:spPr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Wrightsure 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353" y="144949"/>
            <a:ext cx="2096001" cy="101685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0" y="1270073"/>
            <a:ext cx="12192000" cy="0"/>
          </a:xfrm>
          <a:prstGeom prst="line">
            <a:avLst/>
          </a:prstGeom>
          <a:ln>
            <a:solidFill>
              <a:srgbClr val="CC1A2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58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0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006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74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558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5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3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17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33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24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1439333"/>
          </a:xfrm>
          <a:prstGeom prst="rect">
            <a:avLst/>
          </a:prstGeom>
          <a:solidFill>
            <a:srgbClr val="232B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94734"/>
            <a:ext cx="8596668" cy="1320800"/>
          </a:xfrm>
        </p:spPr>
        <p:txBody>
          <a:bodyPr anchor="ctr" anchorCtr="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0322"/>
            <a:ext cx="8596668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5977467"/>
            <a:ext cx="12192000" cy="0"/>
          </a:xfrm>
          <a:prstGeom prst="line">
            <a:avLst/>
          </a:prstGeom>
          <a:ln>
            <a:solidFill>
              <a:srgbClr val="CC1A2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Wrightsure 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333" y="393703"/>
            <a:ext cx="1896533" cy="85268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0" y="1447800"/>
            <a:ext cx="12192000" cy="0"/>
          </a:xfrm>
          <a:prstGeom prst="line">
            <a:avLst/>
          </a:prstGeom>
          <a:ln>
            <a:solidFill>
              <a:srgbClr val="CC1A2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F26007A9-FE30-154B-926E-4275EE2FBFE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936" y="6089630"/>
            <a:ext cx="911938" cy="67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25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76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41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33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94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76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87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51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50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7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1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4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0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6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2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1F0EC-4F60-4544-9956-271209A740FE}" type="datetimeFigureOut">
              <a:rPr lang="en-US" smtClean="0"/>
              <a:pPr/>
              <a:t>3/15/2022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3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232B5C"/>
          </a:solidFill>
          <a:latin typeface="Calibri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rgbClr val="CC1A2D"/>
        </a:buClr>
        <a:buSzPct val="100000"/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rgbClr val="CC1A2D"/>
        </a:buClr>
        <a:buSzPct val="100000"/>
        <a:buFont typeface="Arial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CC1A2D"/>
        </a:buClr>
        <a:buSzPct val="100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CC1A2D"/>
        </a:buClr>
        <a:buSzPct val="100000"/>
        <a:buFont typeface="Arial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CC1A2D"/>
        </a:buClr>
        <a:buSzPct val="100000"/>
        <a:buFont typeface="Arial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9B6B6-4616-45E6-874E-7A0FCC6DF448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C0349-F400-4E34-AFD2-20564EC784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21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77462"/>
          </a:xfrm>
          <a:prstGeom prst="rect">
            <a:avLst/>
          </a:prstGeom>
          <a:solidFill>
            <a:srgbClr val="232B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09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60399" y="2574802"/>
            <a:ext cx="9055101" cy="1646302"/>
          </a:xfrm>
        </p:spPr>
        <p:txBody>
          <a:bodyPr/>
          <a:lstStyle/>
          <a:p>
            <a:pPr algn="l"/>
            <a:r>
              <a:rPr lang="en-US" sz="4000" dirty="0">
                <a:solidFill>
                  <a:schemeClr val="bg1"/>
                </a:solidFill>
              </a:rPr>
              <a:t>Consumer Protection –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The Various Options </a:t>
            </a:r>
            <a:br>
              <a:rPr lang="en-US" sz="4000" dirty="0">
                <a:solidFill>
                  <a:schemeClr val="bg1"/>
                </a:solidFill>
              </a:rPr>
            </a:b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8909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60400" y="4499563"/>
            <a:ext cx="7766936" cy="1096899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Presented By:</a:t>
            </a:r>
            <a:r>
              <a:rPr lang="en-US" dirty="0">
                <a:solidFill>
                  <a:schemeClr val="bg1"/>
                </a:solidFill>
              </a:rPr>
              <a:t> Andrew Day</a:t>
            </a:r>
          </a:p>
          <a:p>
            <a:pPr algn="l"/>
            <a:r>
              <a:rPr lang="en-US" i="1" dirty="0">
                <a:solidFill>
                  <a:schemeClr val="bg1"/>
                </a:solidFill>
              </a:rPr>
              <a:t>Business Development Director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Tuesday 15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March 2022 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19667" y="4360333"/>
            <a:ext cx="11472333" cy="0"/>
          </a:xfrm>
          <a:prstGeom prst="line">
            <a:avLst/>
          </a:prstGeom>
          <a:ln>
            <a:solidFill>
              <a:srgbClr val="F6BC1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Wrightsure 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99" y="503768"/>
            <a:ext cx="2764365" cy="1242858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90F3D342-4A2E-A649-BB1F-A06F700967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936" y="6089630"/>
            <a:ext cx="911938" cy="67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95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Wrightsure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77333" y="1515534"/>
            <a:ext cx="11514667" cy="4286750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Established in 1975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6 regional offices, Thurrock, London, Liverpool, Leeds, Lincoln &amp; Fareham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Largest specialist privately owned broker to the Coach &amp; Bus industry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One of the UK’s largest privately owned brokers/UK’s top 50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Specialist ‘Travel Industry’ division based in Fareham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Group Turnover circa £50,000,000</a:t>
            </a:r>
            <a:r>
              <a:rPr lang="en-US" sz="2800" dirty="0">
                <a:solidFill>
                  <a:srgbClr val="FFFFFF"/>
                </a:solidFill>
                <a:latin typeface="Arial" charset="0"/>
              </a:rPr>
              <a:t>  Established in 1Ø  H</a:t>
            </a:r>
            <a:endParaRPr lang="en-US" sz="2800" dirty="0">
              <a:latin typeface="Arial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056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 Travel &amp; Linked Travel Arrangements Regulations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863" y="1849438"/>
            <a:ext cx="11241990" cy="38814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Implemented in 1</a:t>
            </a:r>
            <a:r>
              <a:rPr lang="en-US" sz="3200" baseline="30000" dirty="0">
                <a:solidFill>
                  <a:srgbClr val="000000"/>
                </a:solidFill>
                <a:latin typeface="Arial" charset="0"/>
              </a:rPr>
              <a:t>st</a:t>
            </a:r>
            <a:r>
              <a:rPr lang="en-US" sz="3200" dirty="0">
                <a:solidFill>
                  <a:srgbClr val="000000"/>
                </a:solidFill>
                <a:latin typeface="Arial" charset="0"/>
              </a:rPr>
              <a:t> July 2018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Promotes Consumer protection/confidence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2 main areas, financial protection and bodily injury/illness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000000"/>
                </a:solidFill>
                <a:latin typeface="Arial" charset="0"/>
              </a:rPr>
              <a:t>More stringent requirements pertaining to Trust Accounts – Repatriation Insurance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61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Protection – The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GB" sz="2800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000000"/>
                </a:solidFill>
                <a:latin typeface="Arial" charset="0"/>
              </a:rPr>
              <a:t>Bonding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000000"/>
                </a:solidFill>
                <a:latin typeface="Arial" charset="0"/>
              </a:rPr>
              <a:t>Financial Failure Insurance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000000"/>
                </a:solidFill>
                <a:latin typeface="Arial" charset="0"/>
              </a:rPr>
              <a:t>Trust Account</a:t>
            </a:r>
          </a:p>
        </p:txBody>
      </p:sp>
    </p:spTree>
    <p:extLst>
      <p:ext uri="{BB962C8B-B14F-4D97-AF65-F5344CB8AC3E}">
        <p14:creationId xmlns:p14="http://schemas.microsoft.com/office/powerpoint/2010/main" val="249934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chemeClr val="tx1"/>
                </a:solidFill>
                <a:latin typeface="Arial" charset="0"/>
              </a:rPr>
              <a:t>Non-refundable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chemeClr val="tx1"/>
                </a:solidFill>
                <a:latin typeface="Arial" charset="0"/>
              </a:rPr>
              <a:t>No automatic MSP indemnity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chemeClr val="tx1"/>
                </a:solidFill>
                <a:latin typeface="Arial" charset="0"/>
              </a:rPr>
              <a:t>Limited insurer capacity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chemeClr val="tx1"/>
                </a:solidFill>
                <a:latin typeface="Arial" charset="0"/>
              </a:rPr>
              <a:t>Cost effective in comparison to FFI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chemeClr val="tx1"/>
                </a:solidFill>
                <a:latin typeface="Arial" charset="0"/>
              </a:rPr>
              <a:t>BCH/ABTOT/ABTA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8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Failure Insurance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000000"/>
                </a:solidFill>
                <a:latin typeface="Arial" charset="0"/>
              </a:rPr>
              <a:t>MSP indemnity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000000"/>
                </a:solidFill>
                <a:latin typeface="Arial" charset="0"/>
              </a:rPr>
              <a:t>Premiums currently ranging from 1.25% to 2% of Turnover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000000"/>
                </a:solidFill>
                <a:latin typeface="Arial" charset="0"/>
              </a:rPr>
              <a:t>Monthly declaration requirement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000000"/>
                </a:solidFill>
                <a:latin typeface="Arial" charset="0"/>
              </a:rPr>
              <a:t>Pay as you go/refundable (depending on insurer and minimum premium requirements)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800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2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Account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Cost effective solution – initial set-up cost starting from £2,150 in year one (plus VAT)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Ongoing fees starting from £1,850 per annum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Cash-flow restrictive (‘early release’ insurance product coming soon)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Interest payable on account balance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MSP ‘Preferred’ basis of consumer protection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New Hybrid Product Now Available!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8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96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Existing Clients 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515534"/>
            <a:ext cx="10411844" cy="4609642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457200" lvl="1" indent="0">
              <a:buNone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Our existing clients include some of the best known household names in the industry including, but not limited to:-</a:t>
            </a:r>
          </a:p>
          <a:p>
            <a:pPr marL="457200" lvl="1" indent="0">
              <a:buNone/>
            </a:pPr>
            <a:endParaRPr lang="en-US" sz="11200" dirty="0">
              <a:solidFill>
                <a:srgbClr val="212121"/>
              </a:solidFill>
              <a:latin typeface="Arial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Alfa Travel/Leisureplex Hotels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Daish’s Holidays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Lochs &amp; Glens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Luckett’s Travel (NEX Group)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Motts Crusader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Angela Holidays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The Wilfreda Group</a:t>
            </a:r>
          </a:p>
          <a:p>
            <a:pPr marL="457200" lvl="1" indent="0">
              <a:buNone/>
            </a:pPr>
            <a:br>
              <a:rPr lang="en-US" sz="11200" dirty="0"/>
            </a:br>
            <a:endParaRPr lang="en-US" sz="112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1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Range of Products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515534"/>
            <a:ext cx="10411844" cy="4609642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457200" lvl="1" indent="0">
              <a:buNone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Our range of ‘Travel’ insurance products is second to none and includes, but is not limited to:-</a:t>
            </a:r>
          </a:p>
          <a:p>
            <a:pPr marL="457200" lvl="1" indent="0">
              <a:buNone/>
            </a:pPr>
            <a:endParaRPr lang="en-US" sz="400" dirty="0">
              <a:solidFill>
                <a:srgbClr val="212121"/>
              </a:solidFill>
              <a:latin typeface="Arial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Client Holiday Travel Insurance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Financial Failure &amp; Bonding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Trust Account referral/introduction consultancy service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Repatriation Insurance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Tour Operators Liability Insurance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Cyber Insurance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212121"/>
                </a:solidFill>
                <a:latin typeface="Arial" charset="0"/>
              </a:rPr>
              <a:t>Management Liability (Directors &amp; Officers Liability) – Ltd companies only</a:t>
            </a:r>
          </a:p>
          <a:p>
            <a:pPr marL="457200" lvl="1" indent="0">
              <a:buNone/>
            </a:pPr>
            <a:endParaRPr lang="en-US" sz="8600" dirty="0">
              <a:solidFill>
                <a:srgbClr val="21212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69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836B0F-2395-43B9-BBEF-90A78CA70F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1141</TotalTime>
  <Words>357</Words>
  <Application>Microsoft Office PowerPoint</Application>
  <PresentationFormat>Widescreen</PresentationFormat>
  <Paragraphs>68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Wingdings 3</vt:lpstr>
      <vt:lpstr>Facet</vt:lpstr>
      <vt:lpstr>Custom Design</vt:lpstr>
      <vt:lpstr>Consumer Protection –  The Various Options  </vt:lpstr>
      <vt:lpstr>About Wrightsure </vt:lpstr>
      <vt:lpstr>Package Travel &amp; Linked Travel Arrangements Regulations 2018</vt:lpstr>
      <vt:lpstr>Financial Protection – The Options</vt:lpstr>
      <vt:lpstr>Bonding </vt:lpstr>
      <vt:lpstr>Financial Failure Insurance </vt:lpstr>
      <vt:lpstr>Trust Account </vt:lpstr>
      <vt:lpstr>Our Existing Clients  </vt:lpstr>
      <vt:lpstr>Our Range of Products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Mayday Assistance Ltd Overview</dc:title>
  <dc:creator>Craig Huffer</dc:creator>
  <cp:lastModifiedBy>Admin - UKCOA</cp:lastModifiedBy>
  <cp:revision>89</cp:revision>
  <cp:lastPrinted>2016-10-22T10:07:56Z</cp:lastPrinted>
  <dcterms:created xsi:type="dcterms:W3CDTF">2013-11-18T20:22:24Z</dcterms:created>
  <dcterms:modified xsi:type="dcterms:W3CDTF">2022-03-15T12:17:37Z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